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Georgia Pro Condensed Bold" charset="1" panose="02040806050405020203"/>
      <p:regular r:id="rId20"/>
    </p:embeddedFont>
    <p:embeddedFont>
      <p:font typeface="TT Interphases Bold" charset="1" panose="02000803060000020004"/>
      <p:regular r:id="rId21"/>
    </p:embeddedFont>
    <p:embeddedFont>
      <p:font typeface="Georgia Pro Condensed Light" charset="1" panose="02040306050405020303"/>
      <p:regular r:id="rId22"/>
    </p:embeddedFont>
    <p:embeddedFont>
      <p:font typeface="TT Interphases" charset="1" panose="02000503020000020004"/>
      <p:regular r:id="rId23"/>
    </p:embeddedFont>
    <p:embeddedFont>
      <p:font typeface="Georgia Pro Condensed Bold Italics" charset="1" panose="02040806050405090203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jpeg" Type="http://schemas.openxmlformats.org/officeDocument/2006/relationships/image"/><Relationship Id="rId4" Target="../media/image1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36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91600" y="1562100"/>
            <a:ext cx="8629650" cy="8724900"/>
            <a:chOff x="0" y="0"/>
            <a:chExt cx="2482140" cy="25095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2140" cy="2509537"/>
            </a:xfrm>
            <a:custGeom>
              <a:avLst/>
              <a:gdLst/>
              <a:ahLst/>
              <a:cxnLst/>
              <a:rect r="r" b="b" t="t" l="l"/>
              <a:pathLst>
                <a:path h="2509537" w="2482140">
                  <a:moveTo>
                    <a:pt x="0" y="0"/>
                  </a:moveTo>
                  <a:lnTo>
                    <a:pt x="2482140" y="0"/>
                  </a:lnTo>
                  <a:lnTo>
                    <a:pt x="2482140" y="2509537"/>
                  </a:lnTo>
                  <a:lnTo>
                    <a:pt x="0" y="2509537"/>
                  </a:lnTo>
                  <a:close/>
                </a:path>
              </a:pathLst>
            </a:custGeom>
            <a:blipFill>
              <a:blip r:embed="rId2"/>
              <a:stretch>
                <a:fillRect l="0" t="-80" r="0" b="-8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93033" y="1619250"/>
            <a:ext cx="7160292" cy="419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34"/>
              </a:lnSpc>
            </a:pPr>
            <a:r>
              <a:rPr lang="en-US" b="true" sz="7486" strike="noStrike" u="none">
                <a:solidFill>
                  <a:srgbClr val="C1FF72"/>
                </a:solidFill>
                <a:latin typeface="Georgia Pro Condensed Bold"/>
                <a:ea typeface="Georgia Pro Condensed Bold"/>
                <a:cs typeface="Georgia Pro Condensed Bold"/>
                <a:sym typeface="Georgia Pro Condensed Bold"/>
              </a:rPr>
              <a:t>Protecting Women in African Digital Spaces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93033" y="8866179"/>
            <a:ext cx="7545943" cy="100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71"/>
              </a:lnSpc>
              <a:spcBef>
                <a:spcPct val="0"/>
              </a:spcBef>
            </a:pPr>
            <a:r>
              <a:rPr lang="en-US" b="true" sz="2908" strike="noStrike" u="non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Presented by Eng. Stephen Odhiambo, Kenyan AI &amp; Software Engineer</a:t>
            </a:r>
          </a:p>
        </p:txBody>
      </p:sp>
      <p:sp>
        <p:nvSpPr>
          <p:cNvPr name="AutoShape 6" id="6"/>
          <p:cNvSpPr/>
          <p:nvPr/>
        </p:nvSpPr>
        <p:spPr>
          <a:xfrm>
            <a:off x="666750" y="1263650"/>
            <a:ext cx="169545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666750" y="742950"/>
            <a:ext cx="16954500" cy="530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999"/>
              </a:lnSpc>
            </a:pPr>
            <a:r>
              <a:rPr lang="en-US" b="true" sz="3999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DIGITAL SHIELD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3352800"/>
            <a:ext cx="4010025" cy="6934200"/>
            <a:chOff x="0" y="0"/>
            <a:chExt cx="887207" cy="15341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87207" cy="1534173"/>
            </a:xfrm>
            <a:custGeom>
              <a:avLst/>
              <a:gdLst/>
              <a:ahLst/>
              <a:cxnLst/>
              <a:rect r="r" b="b" t="t" l="l"/>
              <a:pathLst>
                <a:path h="1534173" w="887207">
                  <a:moveTo>
                    <a:pt x="0" y="0"/>
                  </a:moveTo>
                  <a:lnTo>
                    <a:pt x="887207" y="0"/>
                  </a:lnTo>
                  <a:lnTo>
                    <a:pt x="887207" y="1534173"/>
                  </a:lnTo>
                  <a:lnTo>
                    <a:pt x="0" y="1534173"/>
                  </a:lnTo>
                  <a:close/>
                </a:path>
              </a:pathLst>
            </a:custGeom>
            <a:blipFill>
              <a:blip r:embed="rId2"/>
              <a:stretch>
                <a:fillRect l="0" t="-177" r="0" b="-17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81575" y="3352800"/>
            <a:ext cx="5448300" cy="6934200"/>
            <a:chOff x="0" y="0"/>
            <a:chExt cx="1205421" cy="15341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05421" cy="1534173"/>
            </a:xfrm>
            <a:custGeom>
              <a:avLst/>
              <a:gdLst/>
              <a:ahLst/>
              <a:cxnLst/>
              <a:rect r="r" b="b" t="t" l="l"/>
              <a:pathLst>
                <a:path h="1534173" w="1205421">
                  <a:moveTo>
                    <a:pt x="0" y="0"/>
                  </a:moveTo>
                  <a:lnTo>
                    <a:pt x="1205421" y="0"/>
                  </a:lnTo>
                  <a:lnTo>
                    <a:pt x="1205421" y="1534173"/>
                  </a:lnTo>
                  <a:lnTo>
                    <a:pt x="0" y="1534173"/>
                  </a:lnTo>
                  <a:close/>
                </a:path>
              </a:pathLst>
            </a:custGeom>
            <a:blipFill>
              <a:blip r:embed="rId3"/>
              <a:stretch>
                <a:fillRect l="0" t="-205" r="0" b="-20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172950" y="666750"/>
            <a:ext cx="5448300" cy="1914207"/>
            <a:chOff x="0" y="0"/>
            <a:chExt cx="7264400" cy="255227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57150"/>
              <a:ext cx="7264400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48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6366F1"/>
                  </a:solidFill>
                  <a:latin typeface="Georgia Pro Condensed Bold"/>
                  <a:ea typeface="Georgia Pro Condensed Bold"/>
                  <a:cs typeface="Georgia Pro Condensed Bold"/>
                  <a:sym typeface="Georgia Pro Condensed Bold"/>
                </a:rPr>
                <a:t>Building a Better Future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089872"/>
              <a:ext cx="72644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6366F1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Strategic partnerships enable impactful interventions and sustainable funding for Digital Shield's mission to protect women.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66750" y="723900"/>
            <a:ext cx="9763125" cy="203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b="true" sz="7200" strike="noStrike" u="none">
                <a:solidFill>
                  <a:srgbClr val="6366F1"/>
                </a:solidFill>
                <a:latin typeface="Georgia Pro Condensed Bold"/>
                <a:ea typeface="Georgia Pro Condensed Bold"/>
                <a:cs typeface="Georgia Pro Condensed Bold"/>
                <a:sym typeface="Georgia Pro Condensed Bold"/>
              </a:rPr>
              <a:t>Sustainable Partnerships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172950" y="3352800"/>
            <a:ext cx="6173266" cy="6934200"/>
            <a:chOff x="0" y="0"/>
            <a:chExt cx="1024364" cy="11506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24364" cy="1150629"/>
            </a:xfrm>
            <a:custGeom>
              <a:avLst/>
              <a:gdLst/>
              <a:ahLst/>
              <a:cxnLst/>
              <a:rect r="r" b="b" t="t" l="l"/>
              <a:pathLst>
                <a:path h="1150629" w="1024364">
                  <a:moveTo>
                    <a:pt x="0" y="0"/>
                  </a:moveTo>
                  <a:lnTo>
                    <a:pt x="1024364" y="0"/>
                  </a:lnTo>
                  <a:lnTo>
                    <a:pt x="1024364" y="1150629"/>
                  </a:lnTo>
                  <a:lnTo>
                    <a:pt x="0" y="1150629"/>
                  </a:lnTo>
                  <a:close/>
                </a:path>
              </a:pathLst>
            </a:custGeom>
            <a:blipFill>
              <a:blip r:embed="rId4"/>
              <a:stretch>
                <a:fillRect l="0" t="-297" r="0" b="-297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764B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23900"/>
            <a:ext cx="5753100" cy="203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 strike="noStrike" u="none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Timeline of Events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144000" y="666750"/>
            <a:ext cx="361950" cy="36195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65631" y="666750"/>
            <a:ext cx="5417344" cy="1013433"/>
            <a:chOff x="0" y="0"/>
            <a:chExt cx="7223125" cy="1351244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722312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MVP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79439"/>
              <a:ext cx="7223125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Initial launch with core features.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765631" y="4248467"/>
            <a:ext cx="5417344" cy="1013116"/>
            <a:chOff x="0" y="0"/>
            <a:chExt cx="7223125" cy="135082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722312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Phase 3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879016"/>
              <a:ext cx="7223125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Expansion to more platforms begins.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44000" y="2457450"/>
            <a:ext cx="361950" cy="36195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144000" y="4248467"/>
            <a:ext cx="361950" cy="36195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765631" y="6038850"/>
            <a:ext cx="5417344" cy="1013433"/>
            <a:chOff x="0" y="0"/>
            <a:chExt cx="7223125" cy="1351244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0"/>
              <a:ext cx="722312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Phase 4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879439"/>
              <a:ext cx="7223125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Full deployment across Africa planned.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144000" y="6039167"/>
            <a:ext cx="361950" cy="36195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765631" y="2457450"/>
            <a:ext cx="5417344" cy="1013433"/>
            <a:chOff x="0" y="0"/>
            <a:chExt cx="7223125" cy="1351244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0"/>
              <a:ext cx="722312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Phase 2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879439"/>
              <a:ext cx="7223125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Multi-language support added soon.</a:t>
              </a:r>
            </a:p>
          </p:txBody>
        </p:sp>
      </p:grpSp>
      <p:sp>
        <p:nvSpPr>
          <p:cNvPr name="AutoShape 27" id="27"/>
          <p:cNvSpPr/>
          <p:nvPr/>
        </p:nvSpPr>
        <p:spPr>
          <a:xfrm flipV="true">
            <a:off x="9324975" y="-3333750"/>
            <a:ext cx="0" cy="169545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84591" y="1307782"/>
            <a:ext cx="7582286" cy="3337823"/>
            <a:chOff x="0" y="0"/>
            <a:chExt cx="10109715" cy="445043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76200"/>
              <a:ext cx="10109715" cy="1949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022"/>
                </a:lnSpc>
              </a:pPr>
              <a:r>
                <a:rPr lang="en-US" sz="10020" strike="noStrike" u="none">
                  <a:solidFill>
                    <a:srgbClr val="764BA2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100,000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628599"/>
              <a:ext cx="6483665" cy="18218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44"/>
                </a:lnSpc>
                <a:spcBef>
                  <a:spcPct val="0"/>
                </a:spcBef>
              </a:pPr>
              <a:r>
                <a:rPr lang="en-US" sz="4453" u="none">
                  <a:solidFill>
                    <a:srgbClr val="764BA2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Users Helped in Year 1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00831" y="7130255"/>
            <a:ext cx="13556743" cy="2471339"/>
            <a:chOff x="0" y="0"/>
            <a:chExt cx="18075657" cy="329511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433819"/>
              <a:ext cx="18075657" cy="28613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787"/>
                </a:lnSpc>
                <a:spcBef>
                  <a:spcPct val="0"/>
                </a:spcBef>
              </a:pPr>
              <a:r>
                <a:rPr lang="en-US" sz="4134" u="none">
                  <a:solidFill>
                    <a:srgbClr val="6366F1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Our goal is to support </a:t>
              </a:r>
              <a:r>
                <a:rPr lang="en-US" b="true" sz="4134" u="none">
                  <a:solidFill>
                    <a:srgbClr val="6366F1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100,000 women</a:t>
              </a:r>
              <a:r>
                <a:rPr lang="en-US" sz="4134" u="none">
                  <a:solidFill>
                    <a:srgbClr val="6366F1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in navigating digital threats, providing immediate assistance and ensuring their online safety and privacy.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0" y="25001"/>
              <a:ext cx="18075657" cy="0"/>
            </a:xfrm>
            <a:prstGeom prst="line">
              <a:avLst/>
            </a:prstGeom>
            <a:ln cap="flat" w="50002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2225909" y="666750"/>
            <a:ext cx="5395341" cy="5395341"/>
          </a:xfrm>
          <a:custGeom>
            <a:avLst/>
            <a:gdLst/>
            <a:ahLst/>
            <a:cxnLst/>
            <a:rect r="r" b="b" t="t" l="l"/>
            <a:pathLst>
              <a:path h="5395341" w="5395341">
                <a:moveTo>
                  <a:pt x="0" y="0"/>
                </a:moveTo>
                <a:lnTo>
                  <a:pt x="5395341" y="0"/>
                </a:lnTo>
                <a:lnTo>
                  <a:pt x="5395341" y="5395341"/>
                </a:lnTo>
                <a:lnTo>
                  <a:pt x="0" y="5395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64B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553325" y="3352800"/>
            <a:ext cx="10734675" cy="6934200"/>
            <a:chOff x="0" y="0"/>
            <a:chExt cx="1128310" cy="7288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310" cy="728846"/>
            </a:xfrm>
            <a:custGeom>
              <a:avLst/>
              <a:gdLst/>
              <a:ahLst/>
              <a:cxnLst/>
              <a:rect r="r" b="b" t="t" l="l"/>
              <a:pathLst>
                <a:path h="728846" w="1128310">
                  <a:moveTo>
                    <a:pt x="0" y="0"/>
                  </a:moveTo>
                  <a:lnTo>
                    <a:pt x="1128310" y="0"/>
                  </a:lnTo>
                  <a:lnTo>
                    <a:pt x="1128310" y="728846"/>
                  </a:lnTo>
                  <a:lnTo>
                    <a:pt x="0" y="728846"/>
                  </a:lnTo>
                  <a:close/>
                </a:path>
              </a:pathLst>
            </a:custGeom>
            <a:blipFill>
              <a:blip r:embed="rId2"/>
              <a:stretch>
                <a:fillRect l="-74" t="0" r="-74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 flipV="true">
            <a:off x="666750" y="9625012"/>
            <a:ext cx="57531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666750" y="723900"/>
            <a:ext cx="11201400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Team &amp; Partnerships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666750" y="6153150"/>
            <a:ext cx="2571750" cy="2571750"/>
          </a:xfrm>
          <a:custGeom>
            <a:avLst/>
            <a:gdLst/>
            <a:ahLst/>
            <a:cxnLst/>
            <a:rect r="r" b="b" t="t" l="l"/>
            <a:pathLst>
              <a:path h="2571750" w="2571750">
                <a:moveTo>
                  <a:pt x="0" y="0"/>
                </a:moveTo>
                <a:lnTo>
                  <a:pt x="2571750" y="0"/>
                </a:lnTo>
                <a:lnTo>
                  <a:pt x="2571750" y="2571750"/>
                </a:lnTo>
                <a:lnTo>
                  <a:pt x="0" y="2571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91600" y="666750"/>
            <a:ext cx="9296400" cy="9620250"/>
            <a:chOff x="0" y="0"/>
            <a:chExt cx="957635" cy="9909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7635" cy="990995"/>
            </a:xfrm>
            <a:custGeom>
              <a:avLst/>
              <a:gdLst/>
              <a:ahLst/>
              <a:cxnLst/>
              <a:rect r="r" b="b" t="t" l="l"/>
              <a:pathLst>
                <a:path h="990995" w="957635">
                  <a:moveTo>
                    <a:pt x="0" y="0"/>
                  </a:moveTo>
                  <a:lnTo>
                    <a:pt x="957635" y="0"/>
                  </a:lnTo>
                  <a:lnTo>
                    <a:pt x="957635" y="990995"/>
                  </a:lnTo>
                  <a:lnTo>
                    <a:pt x="0" y="990995"/>
                  </a:lnTo>
                  <a:close/>
                </a:path>
              </a:pathLst>
            </a:custGeom>
            <a:blipFill>
              <a:blip r:embed="rId2"/>
              <a:stretch>
                <a:fillRect l="0" t="-69" r="0" b="-69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66750" y="723900"/>
            <a:ext cx="688657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>
                <a:solidFill>
                  <a:srgbClr val="6366F1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Join Us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48897" y="1913829"/>
            <a:ext cx="8323419" cy="2677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53"/>
              </a:lnSpc>
            </a:pPr>
            <a:r>
              <a:rPr lang="en-US" sz="2538">
                <a:solidFill>
                  <a:srgbClr val="764BA2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Digital Shield seeks to </a:t>
            </a:r>
            <a:r>
              <a:rPr lang="en-US" b="true" sz="2538">
                <a:solidFill>
                  <a:srgbClr val="764BA2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protect African women</a:t>
            </a:r>
            <a:r>
              <a:rPr lang="en-US" sz="2538">
                <a:solidFill>
                  <a:srgbClr val="764BA2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from technology-facilitated gender-based violence. By partnering with us, you can help create a safer digital environment through comprehensive support, empowerment, and innovative technology tailored to their unique needs.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5534567"/>
            <a:ext cx="8256349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3"/>
              </a:lnSpc>
            </a:pPr>
            <a:r>
              <a:rPr lang="en-US" sz="3602">
                <a:solidFill>
                  <a:srgbClr val="5E17EB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Email</a:t>
            </a:r>
            <a:r>
              <a:rPr lang="en-US" sz="3602">
                <a:solidFill>
                  <a:srgbClr val="000000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:stephenodhiambo008@gmail.com</a:t>
            </a:r>
          </a:p>
          <a:p>
            <a:pPr algn="ctr">
              <a:lnSpc>
                <a:spcPts val="4323"/>
              </a:lnSpc>
              <a:spcBef>
                <a:spcPct val="0"/>
              </a:spcBef>
            </a:pPr>
            <a:r>
              <a:rPr lang="en-US" sz="3602">
                <a:solidFill>
                  <a:srgbClr val="000000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     stephenatito1994@gmail.com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8897" y="7572917"/>
            <a:ext cx="8256349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3"/>
              </a:lnSpc>
            </a:pPr>
            <a:r>
              <a:rPr lang="en-US" sz="3602">
                <a:solidFill>
                  <a:srgbClr val="5E17EB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Email</a:t>
            </a:r>
            <a:r>
              <a:rPr lang="en-US" sz="3602">
                <a:solidFill>
                  <a:srgbClr val="000000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:0701453230</a:t>
            </a:r>
          </a:p>
          <a:p>
            <a:pPr algn="l">
              <a:lnSpc>
                <a:spcPts val="4323"/>
              </a:lnSpc>
              <a:spcBef>
                <a:spcPct val="0"/>
              </a:spcBef>
            </a:pPr>
            <a:r>
              <a:rPr lang="en-US" sz="3602">
                <a:solidFill>
                  <a:srgbClr val="000000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             0708931159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64B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6194" y="725856"/>
            <a:ext cx="5753100" cy="3034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 strike="noStrike" u="none">
                <a:solidFill>
                  <a:srgbClr val="0CC0D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The Crisis: Women Under Digital Attack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549810" y="779326"/>
            <a:ext cx="5188380" cy="3168880"/>
            <a:chOff x="0" y="0"/>
            <a:chExt cx="6917840" cy="4225174"/>
          </a:xfrm>
        </p:grpSpPr>
        <p:sp>
          <p:nvSpPr>
            <p:cNvPr name="AutoShape 4" id="4"/>
            <p:cNvSpPr/>
            <p:nvPr/>
          </p:nvSpPr>
          <p:spPr>
            <a:xfrm flipV="true">
              <a:off x="0" y="15271"/>
              <a:ext cx="6917840" cy="0"/>
            </a:xfrm>
            <a:prstGeom prst="line">
              <a:avLst/>
            </a:prstGeom>
            <a:ln cap="flat" w="30542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1880766"/>
              <a:ext cx="6917840" cy="23444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35"/>
                </a:lnSpc>
              </a:pPr>
              <a:r>
                <a:rPr lang="en-US" sz="2525">
                  <a:solidFill>
                    <a:srgbClr val="C1FF7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Victims suffer from non-consensual sharing of images, leading to emotional distress and reputational harm.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28719"/>
              <a:ext cx="6917840" cy="7232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040"/>
                </a:lnSpc>
              </a:pPr>
              <a:r>
                <a:rPr lang="en-US" sz="3847">
                  <a:solidFill>
                    <a:srgbClr val="38B6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Image-Based Abuse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542048" y="657225"/>
            <a:ext cx="5079202" cy="3103296"/>
            <a:chOff x="0" y="0"/>
            <a:chExt cx="6772269" cy="4137728"/>
          </a:xfrm>
        </p:grpSpPr>
        <p:sp>
          <p:nvSpPr>
            <p:cNvPr name="AutoShape 8" id="8"/>
            <p:cNvSpPr/>
            <p:nvPr/>
          </p:nvSpPr>
          <p:spPr>
            <a:xfrm>
              <a:off x="0" y="14950"/>
              <a:ext cx="6772269" cy="0"/>
            </a:xfrm>
            <a:prstGeom prst="line">
              <a:avLst/>
            </a:prstGeom>
            <a:ln cap="flat" w="29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1841651"/>
              <a:ext cx="6772269" cy="2296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60"/>
                </a:lnSpc>
              </a:pPr>
              <a:r>
                <a:rPr lang="en-US" sz="2472">
                  <a:solidFill>
                    <a:srgbClr val="FF914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Perpetrators engage in monitoring and tracking, creating fear and anxiety for targeted individuals online.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714387"/>
              <a:ext cx="6772269" cy="7084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55"/>
                </a:lnSpc>
              </a:pPr>
              <a:r>
                <a:rPr lang="en-US" sz="3766">
                  <a:solidFill>
                    <a:srgbClr val="7ED957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Cyberstalking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229294" y="5143500"/>
            <a:ext cx="5623140" cy="3439739"/>
            <a:chOff x="0" y="0"/>
            <a:chExt cx="7497520" cy="4586319"/>
          </a:xfrm>
        </p:grpSpPr>
        <p:sp>
          <p:nvSpPr>
            <p:cNvPr name="AutoShape 12" id="12"/>
            <p:cNvSpPr/>
            <p:nvPr/>
          </p:nvSpPr>
          <p:spPr>
            <a:xfrm flipV="true">
              <a:off x="0" y="16551"/>
              <a:ext cx="7497520" cy="0"/>
            </a:xfrm>
            <a:prstGeom prst="line">
              <a:avLst/>
            </a:prstGeom>
            <a:ln cap="flat" w="33102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3" id="13"/>
            <p:cNvSpPr txBox="true"/>
            <p:nvPr/>
          </p:nvSpPr>
          <p:spPr>
            <a:xfrm rot="0">
              <a:off x="0" y="2039927"/>
              <a:ext cx="7497520" cy="25463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31"/>
                </a:lnSpc>
              </a:pPr>
              <a:r>
                <a:rPr lang="en-US" sz="2736">
                  <a:solidFill>
                    <a:srgbClr val="FF914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Women face threats and coordinated attacks, often feeling unsafe in digital spaces and social media.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795316"/>
              <a:ext cx="7497520" cy="785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378"/>
                </a:lnSpc>
              </a:pPr>
              <a:r>
                <a:rPr lang="en-US" sz="4170">
                  <a:solidFill>
                    <a:srgbClr val="7ED957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Online Harassment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448700" y="5133975"/>
            <a:ext cx="5172550" cy="3160752"/>
            <a:chOff x="0" y="0"/>
            <a:chExt cx="6896734" cy="4214336"/>
          </a:xfrm>
        </p:grpSpPr>
        <p:sp>
          <p:nvSpPr>
            <p:cNvPr name="AutoShape 16" id="16"/>
            <p:cNvSpPr/>
            <p:nvPr/>
          </p:nvSpPr>
          <p:spPr>
            <a:xfrm>
              <a:off x="0" y="15225"/>
              <a:ext cx="6896734" cy="0"/>
            </a:xfrm>
            <a:prstGeom prst="line">
              <a:avLst/>
            </a:prstGeom>
            <a:ln cap="flat" w="30449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7" id="17"/>
            <p:cNvSpPr txBox="true"/>
            <p:nvPr/>
          </p:nvSpPr>
          <p:spPr>
            <a:xfrm rot="0">
              <a:off x="0" y="1876936"/>
              <a:ext cx="6896734" cy="23374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24"/>
                </a:lnSpc>
              </a:pPr>
              <a:r>
                <a:rPr lang="en-US" sz="2517">
                  <a:solidFill>
                    <a:srgbClr val="C1FF7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The psychological toll of these attacks often results in anxiety, depression, and social withdrawal among victims.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726641"/>
              <a:ext cx="6896734" cy="7229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027"/>
                </a:lnSpc>
              </a:pPr>
              <a:r>
                <a:rPr lang="en-US" sz="3836">
                  <a:solidFill>
                    <a:srgbClr val="FF914D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Emotional Impact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666750" y="4993188"/>
            <a:ext cx="3731712" cy="3731712"/>
          </a:xfrm>
          <a:custGeom>
            <a:avLst/>
            <a:gdLst/>
            <a:ahLst/>
            <a:cxnLst/>
            <a:rect r="r" b="b" t="t" l="l"/>
            <a:pathLst>
              <a:path h="3731712" w="3731712">
                <a:moveTo>
                  <a:pt x="0" y="0"/>
                </a:moveTo>
                <a:lnTo>
                  <a:pt x="3731712" y="0"/>
                </a:lnTo>
                <a:lnTo>
                  <a:pt x="3731712" y="3731712"/>
                </a:lnTo>
                <a:lnTo>
                  <a:pt x="0" y="3731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4641" y="4502704"/>
            <a:ext cx="4314825" cy="2822257"/>
            <a:chOff x="0" y="0"/>
            <a:chExt cx="5753100" cy="376301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551940"/>
              <a:ext cx="5753100" cy="22110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</a:pPr>
              <a:r>
                <a:rPr lang="en-US" sz="2400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Over 800 million users across Africa are now accessing digital platforms, increasing vulnerability to online abuse.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614045"/>
              <a:ext cx="5753100" cy="592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</a:pPr>
              <a:r>
                <a:rPr lang="en-US" sz="3200">
                  <a:solidFill>
                    <a:srgbClr val="764BA2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Smartphone Adoption</a:t>
              </a:r>
            </a:p>
          </p:txBody>
        </p:sp>
        <p:sp>
          <p:nvSpPr>
            <p:cNvPr name="AutoShape 5" id="5"/>
            <p:cNvSpPr/>
            <p:nvPr/>
          </p:nvSpPr>
          <p:spPr>
            <a:xfrm flipV="true">
              <a:off x="0" y="12700"/>
              <a:ext cx="5753100" cy="0"/>
            </a:xfrm>
            <a:prstGeom prst="line">
              <a:avLst/>
            </a:prstGeom>
            <a:ln cap="flat" w="25400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6112720" y="4502704"/>
            <a:ext cx="4314825" cy="2822257"/>
            <a:chOff x="0" y="0"/>
            <a:chExt cx="5753100" cy="376301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551940"/>
              <a:ext cx="5753100" cy="22110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The COVID-19 pandemic has led to unprecedented growth in social media usage, amplifying risks for women.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14045"/>
              <a:ext cx="5753100" cy="592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3200" strike="noStrike" u="none">
                  <a:solidFill>
                    <a:srgbClr val="764BA2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Social Media Surge</a:t>
              </a:r>
            </a:p>
          </p:txBody>
        </p:sp>
        <p:sp>
          <p:nvSpPr>
            <p:cNvPr name="AutoShape 9" id="9"/>
            <p:cNvSpPr/>
            <p:nvPr/>
          </p:nvSpPr>
          <p:spPr>
            <a:xfrm>
              <a:off x="0" y="12700"/>
              <a:ext cx="5753100" cy="0"/>
            </a:xfrm>
            <a:prstGeom prst="line">
              <a:avLst/>
            </a:prstGeom>
            <a:ln cap="flat" w="25400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2020777" y="4502704"/>
            <a:ext cx="4619625" cy="2895917"/>
            <a:chOff x="0" y="0"/>
            <a:chExt cx="6159500" cy="386122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561465"/>
              <a:ext cx="6159500" cy="2299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00"/>
                </a:lnSpc>
                <a:spcBef>
                  <a:spcPct val="0"/>
                </a:spcBef>
              </a:pPr>
              <a:r>
                <a:rPr lang="en-US" sz="2500" strike="noStrike" u="none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Existing support tools lack cultural sensitivity, making it difficult for women to seek appropriate help.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614045"/>
              <a:ext cx="6159500" cy="592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3200" strike="noStrike" u="none">
                  <a:solidFill>
                    <a:srgbClr val="764BA2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Support Tool Gap</a:t>
              </a:r>
            </a:p>
          </p:txBody>
        </p:sp>
        <p:sp>
          <p:nvSpPr>
            <p:cNvPr name="AutoShape 13" id="13"/>
            <p:cNvSpPr/>
            <p:nvPr/>
          </p:nvSpPr>
          <p:spPr>
            <a:xfrm>
              <a:off x="0" y="12700"/>
              <a:ext cx="5753100" cy="0"/>
            </a:xfrm>
            <a:prstGeom prst="line">
              <a:avLst/>
            </a:prstGeom>
            <a:ln cap="flat" w="25400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666750" y="733425"/>
            <a:ext cx="12535798" cy="1177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86"/>
              </a:lnSpc>
              <a:spcBef>
                <a:spcPct val="0"/>
              </a:spcBef>
            </a:pPr>
            <a:r>
              <a:rPr lang="en-US" b="true" sz="8169" i="true" strike="noStrike" u="none">
                <a:solidFill>
                  <a:srgbClr val="6366F1"/>
                </a:solidFill>
                <a:latin typeface="Georgia Pro Condensed Bold Italics"/>
                <a:ea typeface="Georgia Pro Condensed Bold Italics"/>
                <a:cs typeface="Georgia Pro Condensed Bold Italics"/>
                <a:sym typeface="Georgia Pro Condensed Bold Italics"/>
              </a:rPr>
              <a:t>The Perfect Storm</a:t>
            </a:r>
          </a:p>
        </p:txBody>
      </p:sp>
      <p:sp>
        <p:nvSpPr>
          <p:cNvPr name="AutoShape 15" id="15"/>
          <p:cNvSpPr/>
          <p:nvPr/>
        </p:nvSpPr>
        <p:spPr>
          <a:xfrm>
            <a:off x="666750" y="7387110"/>
            <a:ext cx="16215270" cy="0"/>
          </a:xfrm>
          <a:prstGeom prst="line">
            <a:avLst/>
          </a:prstGeom>
          <a:ln cap="flat" w="38100">
            <a:solidFill>
              <a:srgbClr val="6366F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666750" y="4257675"/>
            <a:ext cx="16215270" cy="0"/>
          </a:xfrm>
          <a:prstGeom prst="line">
            <a:avLst/>
          </a:prstGeom>
          <a:ln cap="flat" w="38100">
            <a:solidFill>
              <a:srgbClr val="6366F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flipV="true">
            <a:off x="5729991" y="4242412"/>
            <a:ext cx="0" cy="3129435"/>
          </a:xfrm>
          <a:prstGeom prst="line">
            <a:avLst/>
          </a:prstGeom>
          <a:ln cap="flat" w="38100">
            <a:solidFill>
              <a:srgbClr val="6366F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H="true" flipV="true">
            <a:off x="666750" y="4257675"/>
            <a:ext cx="0" cy="3114173"/>
          </a:xfrm>
          <a:prstGeom prst="line">
            <a:avLst/>
          </a:prstGeom>
          <a:ln cap="flat" w="38100">
            <a:solidFill>
              <a:srgbClr val="6366F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H="true" flipV="true">
            <a:off x="10818066" y="4257675"/>
            <a:ext cx="55439" cy="3114173"/>
          </a:xfrm>
          <a:prstGeom prst="line">
            <a:avLst/>
          </a:prstGeom>
          <a:ln cap="flat" w="38100">
            <a:solidFill>
              <a:srgbClr val="6366F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16882020" y="4257675"/>
            <a:ext cx="0" cy="3129435"/>
          </a:xfrm>
          <a:prstGeom prst="line">
            <a:avLst/>
          </a:prstGeom>
          <a:ln cap="flat" w="38100">
            <a:solidFill>
              <a:srgbClr val="6366F1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64B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69826" y="540068"/>
            <a:ext cx="976312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 strike="noStrike" u="none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Current Options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3543300" y="2620193"/>
            <a:ext cx="6886575" cy="6934200"/>
            <a:chOff x="0" y="0"/>
            <a:chExt cx="1142727" cy="11506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42727" cy="1150629"/>
            </a:xfrm>
            <a:custGeom>
              <a:avLst/>
              <a:gdLst/>
              <a:ahLst/>
              <a:cxnLst/>
              <a:rect r="r" b="b" t="t" l="l"/>
              <a:pathLst>
                <a:path h="1150629" w="1142727">
                  <a:moveTo>
                    <a:pt x="0" y="0"/>
                  </a:moveTo>
                  <a:lnTo>
                    <a:pt x="1142727" y="0"/>
                  </a:lnTo>
                  <a:lnTo>
                    <a:pt x="1142727" y="1150629"/>
                  </a:lnTo>
                  <a:lnTo>
                    <a:pt x="0" y="1150629"/>
                  </a:lnTo>
                  <a:close/>
                </a:path>
              </a:pathLst>
            </a:custGeom>
            <a:blipFill>
              <a:blip r:embed="rId2"/>
              <a:stretch>
                <a:fillRect l="0" t="-285" r="0" b="-285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951938" y="2940708"/>
            <a:ext cx="6173266" cy="6934200"/>
            <a:chOff x="0" y="0"/>
            <a:chExt cx="1024364" cy="11506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24364" cy="1150629"/>
            </a:xfrm>
            <a:custGeom>
              <a:avLst/>
              <a:gdLst/>
              <a:ahLst/>
              <a:cxnLst/>
              <a:rect r="r" b="b" t="t" l="l"/>
              <a:pathLst>
                <a:path h="1150629" w="1024364">
                  <a:moveTo>
                    <a:pt x="0" y="0"/>
                  </a:moveTo>
                  <a:lnTo>
                    <a:pt x="1024364" y="0"/>
                  </a:lnTo>
                  <a:lnTo>
                    <a:pt x="1024364" y="1150629"/>
                  </a:lnTo>
                  <a:lnTo>
                    <a:pt x="0" y="1150629"/>
                  </a:lnTo>
                  <a:close/>
                </a:path>
              </a:pathLst>
            </a:custGeom>
            <a:blipFill>
              <a:blip r:embed="rId3"/>
              <a:stretch>
                <a:fillRect l="0" t="-297" r="0" b="-297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2203475" y="731203"/>
            <a:ext cx="5448300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Limited Support Available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53073" y="4277842"/>
            <a:ext cx="5338950" cy="3271135"/>
            <a:chOff x="0" y="0"/>
            <a:chExt cx="7118599" cy="436151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940927"/>
              <a:ext cx="7118599" cy="24205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37"/>
                </a:lnSpc>
              </a:pPr>
              <a:r>
                <a:rPr lang="en-US" sz="2598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Our chatbot provides </a:t>
              </a:r>
              <a:r>
                <a:rPr lang="en-US" b="true" sz="2598">
                  <a:solidFill>
                    <a:srgbClr val="764BA2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step-by-step crisis guidance</a:t>
              </a:r>
              <a:r>
                <a:rPr lang="en-US" sz="2598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ensuring users receive immediate and appropriate support.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748485"/>
              <a:ext cx="7118599" cy="751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57"/>
                </a:lnSpc>
              </a:pPr>
              <a:r>
                <a:rPr lang="en-US" sz="3959">
                  <a:solidFill>
                    <a:srgbClr val="004AAD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Emergency Triage</a:t>
              </a:r>
            </a:p>
          </p:txBody>
        </p:sp>
        <p:sp>
          <p:nvSpPr>
            <p:cNvPr name="AutoShape 5" id="5"/>
            <p:cNvSpPr/>
            <p:nvPr/>
          </p:nvSpPr>
          <p:spPr>
            <a:xfrm flipV="true">
              <a:off x="0" y="15714"/>
              <a:ext cx="7118599" cy="0"/>
            </a:xfrm>
            <a:prstGeom prst="line">
              <a:avLst/>
            </a:prstGeom>
            <a:ln cap="flat" w="31429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6511879" y="4210625"/>
            <a:ext cx="5558721" cy="3403273"/>
            <a:chOff x="0" y="0"/>
            <a:chExt cx="7411628" cy="453769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029347"/>
              <a:ext cx="7411628" cy="250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87"/>
                </a:lnSpc>
                <a:spcBef>
                  <a:spcPct val="0"/>
                </a:spcBef>
              </a:pPr>
              <a:r>
                <a:rPr lang="en-US" sz="2705" strike="noStrike" u="none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Comprehensive platform-specific security guidelines help users protect themselves on </a:t>
              </a:r>
              <a:r>
                <a:rPr lang="en-US" b="true" sz="2705" strike="noStrike" u="none">
                  <a:solidFill>
                    <a:srgbClr val="764BA2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social media and messaging apps</a:t>
              </a:r>
              <a:r>
                <a:rPr lang="en-US" sz="2705" strike="noStrike" u="none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777335"/>
              <a:ext cx="7411628" cy="7809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328"/>
                </a:lnSpc>
                <a:spcBef>
                  <a:spcPct val="0"/>
                </a:spcBef>
              </a:pPr>
              <a:r>
                <a:rPr lang="en-US" sz="4122" strike="noStrike" u="none">
                  <a:solidFill>
                    <a:srgbClr val="5E17EB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Safety Checklists</a:t>
              </a:r>
            </a:p>
          </p:txBody>
        </p:sp>
        <p:sp>
          <p:nvSpPr>
            <p:cNvPr name="AutoShape 9" id="9"/>
            <p:cNvSpPr/>
            <p:nvPr/>
          </p:nvSpPr>
          <p:spPr>
            <a:xfrm>
              <a:off x="0" y="16361"/>
              <a:ext cx="7411628" cy="0"/>
            </a:xfrm>
            <a:prstGeom prst="line">
              <a:avLst/>
            </a:prstGeom>
            <a:ln cap="flat" w="32722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2532836" y="4277842"/>
            <a:ext cx="5624574" cy="2617058"/>
            <a:chOff x="0" y="0"/>
            <a:chExt cx="7499432" cy="3489411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820366"/>
              <a:ext cx="7499432" cy="16690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89"/>
                </a:lnSpc>
                <a:spcBef>
                  <a:spcPct val="0"/>
                </a:spcBef>
              </a:pPr>
              <a:r>
                <a:rPr lang="en-US" sz="2420" strike="noStrike" u="none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We guarantee </a:t>
              </a:r>
              <a:r>
                <a:rPr lang="en-US" b="true" sz="2420" strike="noStrike" u="none">
                  <a:solidFill>
                    <a:srgbClr val="764BA2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complete privacy</a:t>
              </a:r>
              <a:r>
                <a:rPr lang="en-US" sz="2420" strike="noStrike" u="none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with no data collection, ensuring users remain anonymous and secure.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00589"/>
              <a:ext cx="7499432" cy="6937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73"/>
                </a:lnSpc>
                <a:spcBef>
                  <a:spcPct val="0"/>
                </a:spcBef>
              </a:pPr>
              <a:r>
                <a:rPr lang="en-US" sz="3688" strike="noStrike" u="none">
                  <a:solidFill>
                    <a:srgbClr val="FFBD59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Zero Data</a:t>
              </a:r>
            </a:p>
          </p:txBody>
        </p:sp>
        <p:sp>
          <p:nvSpPr>
            <p:cNvPr name="AutoShape 13" id="13"/>
            <p:cNvSpPr/>
            <p:nvPr/>
          </p:nvSpPr>
          <p:spPr>
            <a:xfrm>
              <a:off x="0" y="14640"/>
              <a:ext cx="7004624" cy="0"/>
            </a:xfrm>
            <a:prstGeom prst="line">
              <a:avLst/>
            </a:prstGeom>
            <a:ln cap="flat" w="29281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2824162" y="846001"/>
            <a:ext cx="11201400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 strike="noStrike" u="none">
                <a:solidFill>
                  <a:srgbClr val="6366F1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Digital Shield Features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36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23900"/>
            <a:ext cx="1551622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 strike="noStrike" u="none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Three Steps to Safety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2929425"/>
            <a:ext cx="4314825" cy="3557100"/>
            <a:chOff x="0" y="0"/>
            <a:chExt cx="800847" cy="660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0847" cy="660210"/>
            </a:xfrm>
            <a:custGeom>
              <a:avLst/>
              <a:gdLst/>
              <a:ahLst/>
              <a:cxnLst/>
              <a:rect r="r" b="b" t="t" l="l"/>
              <a:pathLst>
                <a:path h="660210" w="800847">
                  <a:moveTo>
                    <a:pt x="0" y="0"/>
                  </a:moveTo>
                  <a:lnTo>
                    <a:pt x="800847" y="0"/>
                  </a:lnTo>
                  <a:lnTo>
                    <a:pt x="800847" y="660210"/>
                  </a:lnTo>
                  <a:lnTo>
                    <a:pt x="0" y="660210"/>
                  </a:lnTo>
                  <a:close/>
                </a:path>
              </a:pathLst>
            </a:custGeom>
            <a:blipFill>
              <a:blip r:embed="rId2"/>
              <a:stretch>
                <a:fillRect l="-114" t="0" r="-114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6750" y="6953250"/>
            <a:ext cx="4010025" cy="1381125"/>
            <a:chOff x="0" y="0"/>
            <a:chExt cx="5346700" cy="18415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534670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Choose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74395"/>
              <a:ext cx="53467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Select your situation from provided options.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66750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611225" y="2905125"/>
            <a:ext cx="4676775" cy="3581400"/>
            <a:chOff x="0" y="0"/>
            <a:chExt cx="868026" cy="6647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68026" cy="664720"/>
            </a:xfrm>
            <a:custGeom>
              <a:avLst/>
              <a:gdLst/>
              <a:ahLst/>
              <a:cxnLst/>
              <a:rect r="r" b="b" t="t" l="l"/>
              <a:pathLst>
                <a:path h="664720" w="868026">
                  <a:moveTo>
                    <a:pt x="0" y="0"/>
                  </a:moveTo>
                  <a:lnTo>
                    <a:pt x="868026" y="0"/>
                  </a:lnTo>
                  <a:lnTo>
                    <a:pt x="868026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3"/>
              <a:stretch>
                <a:fillRect l="-51" t="0" r="-51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611225" y="6934200"/>
            <a:ext cx="4010025" cy="1381125"/>
            <a:chOff x="0" y="0"/>
            <a:chExt cx="5346700" cy="184150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534670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Receive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874395"/>
              <a:ext cx="53467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Get an action plan for immediate protection.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611225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03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291387" y="4248150"/>
            <a:ext cx="4010025" cy="3581400"/>
            <a:chOff x="0" y="0"/>
            <a:chExt cx="744275" cy="6647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44275" cy="664720"/>
            </a:xfrm>
            <a:custGeom>
              <a:avLst/>
              <a:gdLst/>
              <a:ahLst/>
              <a:cxnLst/>
              <a:rect r="r" b="b" t="t" l="l"/>
              <a:pathLst>
                <a:path h="664720" w="744275">
                  <a:moveTo>
                    <a:pt x="0" y="0"/>
                  </a:moveTo>
                  <a:lnTo>
                    <a:pt x="744275" y="0"/>
                  </a:lnTo>
                  <a:lnTo>
                    <a:pt x="744275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4"/>
              <a:stretch>
                <a:fillRect l="-104" t="0" r="-104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7291388" y="8239162"/>
            <a:ext cx="4010025" cy="1381125"/>
            <a:chOff x="0" y="0"/>
            <a:chExt cx="5346700" cy="184150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0"/>
              <a:ext cx="534670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 strike="noStrike" u="none">
                  <a:solidFill>
                    <a:srgbClr val="FFFF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Get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874395"/>
              <a:ext cx="53467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Receive personalized guidance through conversational support.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291388" y="3352800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64B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3352800"/>
            <a:ext cx="4010025" cy="6934200"/>
            <a:chOff x="0" y="0"/>
            <a:chExt cx="887207" cy="15341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87207" cy="1534173"/>
            </a:xfrm>
            <a:custGeom>
              <a:avLst/>
              <a:gdLst/>
              <a:ahLst/>
              <a:cxnLst/>
              <a:rect r="r" b="b" t="t" l="l"/>
              <a:pathLst>
                <a:path h="1534173" w="887207">
                  <a:moveTo>
                    <a:pt x="0" y="0"/>
                  </a:moveTo>
                  <a:lnTo>
                    <a:pt x="887207" y="0"/>
                  </a:lnTo>
                  <a:lnTo>
                    <a:pt x="887207" y="1534173"/>
                  </a:lnTo>
                  <a:lnTo>
                    <a:pt x="0" y="1534173"/>
                  </a:lnTo>
                  <a:close/>
                </a:path>
              </a:pathLst>
            </a:custGeom>
            <a:blipFill>
              <a:blip r:embed="rId2"/>
              <a:stretch>
                <a:fillRect l="0" t="-177" r="0" b="-17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81575" y="3352800"/>
            <a:ext cx="5448300" cy="6934200"/>
            <a:chOff x="0" y="0"/>
            <a:chExt cx="1205421" cy="15341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05421" cy="1534173"/>
            </a:xfrm>
            <a:custGeom>
              <a:avLst/>
              <a:gdLst/>
              <a:ahLst/>
              <a:cxnLst/>
              <a:rect r="r" b="b" t="t" l="l"/>
              <a:pathLst>
                <a:path h="1534173" w="1205421">
                  <a:moveTo>
                    <a:pt x="0" y="0"/>
                  </a:moveTo>
                  <a:lnTo>
                    <a:pt x="1205421" y="0"/>
                  </a:lnTo>
                  <a:lnTo>
                    <a:pt x="1205421" y="1534173"/>
                  </a:lnTo>
                  <a:lnTo>
                    <a:pt x="0" y="1534173"/>
                  </a:lnTo>
                  <a:close/>
                </a:path>
              </a:pathLst>
            </a:custGeom>
            <a:blipFill>
              <a:blip r:embed="rId3"/>
              <a:stretch>
                <a:fillRect l="0" t="-205" r="0" b="-20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172950" y="666750"/>
            <a:ext cx="5448300" cy="1859058"/>
            <a:chOff x="0" y="0"/>
            <a:chExt cx="7264400" cy="2478744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57150"/>
              <a:ext cx="7264400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Core Technology Features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108922"/>
              <a:ext cx="7264400" cy="13698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29"/>
                </a:lnSpc>
              </a:pPr>
              <a:r>
                <a:rPr lang="en-US" sz="202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Our technology foundation emphasizes security and speed, utilizing modern frameworks for efficient performance and privacy protection.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66750" y="723900"/>
            <a:ext cx="976312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 strike="noStrike" u="none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Technology Stack Overview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172950" y="3352800"/>
            <a:ext cx="6173266" cy="6934200"/>
            <a:chOff x="0" y="0"/>
            <a:chExt cx="1024364" cy="11506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24364" cy="1150629"/>
            </a:xfrm>
            <a:custGeom>
              <a:avLst/>
              <a:gdLst/>
              <a:ahLst/>
              <a:cxnLst/>
              <a:rect r="r" b="b" t="t" l="l"/>
              <a:pathLst>
                <a:path h="1150629" w="1024364">
                  <a:moveTo>
                    <a:pt x="0" y="0"/>
                  </a:moveTo>
                  <a:lnTo>
                    <a:pt x="1024364" y="0"/>
                  </a:lnTo>
                  <a:lnTo>
                    <a:pt x="1024364" y="1150629"/>
                  </a:lnTo>
                  <a:lnTo>
                    <a:pt x="0" y="1150629"/>
                  </a:lnTo>
                  <a:close/>
                </a:path>
              </a:pathLst>
            </a:custGeom>
            <a:blipFill>
              <a:blip r:embed="rId4"/>
              <a:stretch>
                <a:fillRect l="0" t="-297" r="0" b="-297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23900"/>
            <a:ext cx="5753100" cy="203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 strike="noStrike" u="none">
                <a:solidFill>
                  <a:srgbClr val="6366F1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What Sets Us Apart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858125" y="657225"/>
            <a:ext cx="4314825" cy="2263140"/>
            <a:chOff x="0" y="0"/>
            <a:chExt cx="5753100" cy="3017519"/>
          </a:xfrm>
        </p:grpSpPr>
        <p:sp>
          <p:nvSpPr>
            <p:cNvPr name="AutoShape 4" id="4"/>
            <p:cNvSpPr/>
            <p:nvPr/>
          </p:nvSpPr>
          <p:spPr>
            <a:xfrm flipV="true">
              <a:off x="0" y="12700"/>
              <a:ext cx="5753100" cy="0"/>
            </a:xfrm>
            <a:prstGeom prst="line">
              <a:avLst/>
            </a:prstGeom>
            <a:ln cap="flat" w="25400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1555115"/>
              <a:ext cx="5753100" cy="14624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Our platform ensures </a:t>
              </a:r>
              <a:r>
                <a:rPr lang="en-US" b="true" sz="2100">
                  <a:solidFill>
                    <a:srgbClr val="764BA2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zero data collection</a:t>
              </a:r>
              <a:r>
                <a:rPr lang="en-US" sz="2100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guaranteeing complete anonymity for all users in crisis.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14045"/>
              <a:ext cx="5753100" cy="592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</a:pPr>
              <a:r>
                <a:rPr lang="en-US" sz="3200">
                  <a:solidFill>
                    <a:srgbClr val="764BA2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True Privacy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3306425" y="657225"/>
            <a:ext cx="4314825" cy="2634615"/>
            <a:chOff x="0" y="0"/>
            <a:chExt cx="5753100" cy="3512819"/>
          </a:xfrm>
        </p:grpSpPr>
        <p:sp>
          <p:nvSpPr>
            <p:cNvPr name="AutoShape 8" id="8"/>
            <p:cNvSpPr/>
            <p:nvPr/>
          </p:nvSpPr>
          <p:spPr>
            <a:xfrm>
              <a:off x="0" y="12700"/>
              <a:ext cx="5753100" cy="0"/>
            </a:xfrm>
            <a:prstGeom prst="line">
              <a:avLst/>
            </a:prstGeom>
            <a:ln cap="flat" w="25400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1555115"/>
              <a:ext cx="5753100" cy="19577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The design prioritizes </a:t>
              </a:r>
              <a:r>
                <a:rPr lang="en-US" b="true" sz="2100">
                  <a:solidFill>
                    <a:srgbClr val="764BA2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calmness and reassurance</a:t>
              </a:r>
              <a:r>
                <a:rPr lang="en-US" sz="2100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providing a supportive environment during distressing situations.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14045"/>
              <a:ext cx="5753100" cy="592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</a:pPr>
              <a:r>
                <a:rPr lang="en-US" sz="3200">
                  <a:solidFill>
                    <a:srgbClr val="764BA2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Crisis-Appropriate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858125" y="5133975"/>
            <a:ext cx="4314825" cy="2634615"/>
            <a:chOff x="0" y="0"/>
            <a:chExt cx="5753100" cy="3512819"/>
          </a:xfrm>
        </p:grpSpPr>
        <p:sp>
          <p:nvSpPr>
            <p:cNvPr name="AutoShape 12" id="12"/>
            <p:cNvSpPr/>
            <p:nvPr/>
          </p:nvSpPr>
          <p:spPr>
            <a:xfrm flipV="true">
              <a:off x="0" y="12700"/>
              <a:ext cx="5753100" cy="0"/>
            </a:xfrm>
            <a:prstGeom prst="line">
              <a:avLst/>
            </a:prstGeom>
            <a:ln cap="flat" w="25400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3" id="13"/>
            <p:cNvSpPr txBox="true"/>
            <p:nvPr/>
          </p:nvSpPr>
          <p:spPr>
            <a:xfrm rot="0">
              <a:off x="0" y="1555115"/>
              <a:ext cx="5753100" cy="19577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We are tailored to </a:t>
              </a:r>
              <a:r>
                <a:rPr lang="en-US" b="true" sz="2100">
                  <a:solidFill>
                    <a:srgbClr val="764BA2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local needs</a:t>
              </a:r>
              <a:r>
                <a:rPr lang="en-US" sz="2100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collaborating with Kenyan helplines and organizations for effective support.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14045"/>
              <a:ext cx="5753100" cy="592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</a:pPr>
              <a:r>
                <a:rPr lang="en-US" sz="3200">
                  <a:solidFill>
                    <a:srgbClr val="764BA2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African Context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306425" y="5133975"/>
            <a:ext cx="4314825" cy="2634615"/>
            <a:chOff x="0" y="0"/>
            <a:chExt cx="5753100" cy="3512819"/>
          </a:xfrm>
        </p:grpSpPr>
        <p:sp>
          <p:nvSpPr>
            <p:cNvPr name="AutoShape 16" id="16"/>
            <p:cNvSpPr/>
            <p:nvPr/>
          </p:nvSpPr>
          <p:spPr>
            <a:xfrm>
              <a:off x="0" y="12700"/>
              <a:ext cx="5753100" cy="0"/>
            </a:xfrm>
            <a:prstGeom prst="line">
              <a:avLst/>
            </a:prstGeom>
            <a:ln cap="flat" w="25400">
              <a:solidFill>
                <a:srgbClr val="6366F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7" id="17"/>
            <p:cNvSpPr txBox="true"/>
            <p:nvPr/>
          </p:nvSpPr>
          <p:spPr>
            <a:xfrm rot="0">
              <a:off x="0" y="1555115"/>
              <a:ext cx="5753100" cy="19577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Digital Shield can be </a:t>
              </a:r>
              <a:r>
                <a:rPr lang="en-US" b="true" sz="2100">
                  <a:solidFill>
                    <a:srgbClr val="764BA2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deployed swiftly</a:t>
              </a:r>
              <a:r>
                <a:rPr lang="en-US" sz="2100">
                  <a:solidFill>
                    <a:srgbClr val="764BA2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, enabling rapid response for users without lengthy implementations.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614045"/>
              <a:ext cx="5753100" cy="592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</a:pPr>
              <a:r>
                <a:rPr lang="en-US" sz="3200">
                  <a:solidFill>
                    <a:srgbClr val="764BA2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Production-Ready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666750" y="6153150"/>
            <a:ext cx="2571750" cy="2571750"/>
          </a:xfrm>
          <a:custGeom>
            <a:avLst/>
            <a:gdLst/>
            <a:ahLst/>
            <a:cxnLst/>
            <a:rect r="r" b="b" t="t" l="l"/>
            <a:pathLst>
              <a:path h="2571750" w="2571750">
                <a:moveTo>
                  <a:pt x="0" y="0"/>
                </a:moveTo>
                <a:lnTo>
                  <a:pt x="2571750" y="0"/>
                </a:lnTo>
                <a:lnTo>
                  <a:pt x="2571750" y="2571750"/>
                </a:lnTo>
                <a:lnTo>
                  <a:pt x="0" y="2571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64B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91600" y="666750"/>
            <a:ext cx="9296400" cy="9620250"/>
            <a:chOff x="0" y="0"/>
            <a:chExt cx="957635" cy="9909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7635" cy="990995"/>
            </a:xfrm>
            <a:custGeom>
              <a:avLst/>
              <a:gdLst/>
              <a:ahLst/>
              <a:cxnLst/>
              <a:rect r="r" b="b" t="t" l="l"/>
              <a:pathLst>
                <a:path h="990995" w="957635">
                  <a:moveTo>
                    <a:pt x="0" y="0"/>
                  </a:moveTo>
                  <a:lnTo>
                    <a:pt x="957635" y="0"/>
                  </a:lnTo>
                  <a:lnTo>
                    <a:pt x="957635" y="990995"/>
                  </a:lnTo>
                  <a:lnTo>
                    <a:pt x="0" y="990995"/>
                  </a:lnTo>
                  <a:close/>
                </a:path>
              </a:pathLst>
            </a:custGeom>
            <a:blipFill>
              <a:blip r:embed="rId2"/>
              <a:stretch>
                <a:fillRect l="0" t="-69" r="0" b="-69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66750" y="723900"/>
            <a:ext cx="688657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>
                <a:solidFill>
                  <a:srgbClr val="FFFF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Target Market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666750" y="9625012"/>
            <a:ext cx="57531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666750" y="6873240"/>
            <a:ext cx="6886575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Our primary audience is </a:t>
            </a:r>
            <a:r>
              <a:rPr lang="en-US" b="true" sz="2100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African women and girls aged 16-35</a:t>
            </a:r>
            <a:r>
              <a:rPr lang="en-US" sz="210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, representing over 250 million potential users across Kenya, Nigeria, South Africa, Uganda, and Ghana. We also engage with GBV support organizations and digital rights NGOs to broaden our impact.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Protecting Women in African Digital Spaces</dc:description>
  <dc:identifier>DAG5OI5gn6U</dc:identifier>
  <dcterms:modified xsi:type="dcterms:W3CDTF">2011-08-01T06:04:30Z</dcterms:modified>
  <cp:revision>1</cp:revision>
  <dc:title>Presentation - Protecting Women in African Digital Spaces</dc:title>
</cp:coreProperties>
</file>

<file path=docProps/thumbnail.jpeg>
</file>